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8" r:id="rId5"/>
    <p:sldId id="259" r:id="rId6"/>
    <p:sldId id="260" r:id="rId7"/>
    <p:sldId id="261" r:id="rId8"/>
    <p:sldId id="267" r:id="rId9"/>
    <p:sldId id="266" r:id="rId10"/>
    <p:sldId id="262" r:id="rId11"/>
    <p:sldId id="264" r:id="rId12"/>
    <p:sldId id="265" r:id="rId13"/>
    <p:sldId id="263" r:id="rId14"/>
    <p:sldId id="268" r:id="rId15"/>
    <p:sldId id="269" r:id="rId16"/>
    <p:sldId id="270" r:id="rId17"/>
    <p:sldId id="275" r:id="rId18"/>
    <p:sldId id="276" r:id="rId19"/>
    <p:sldId id="271" r:id="rId20"/>
    <p:sldId id="272" r:id="rId21"/>
    <p:sldId id="273" r:id="rId22"/>
    <p:sldId id="284" r:id="rId23"/>
    <p:sldId id="283" r:id="rId24"/>
    <p:sldId id="274" r:id="rId25"/>
    <p:sldId id="285" r:id="rId26"/>
    <p:sldId id="286" r:id="rId27"/>
    <p:sldId id="289" r:id="rId2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0D72F0-6A80-343B-D231-17513E22EE5C}" v="2" dt="2023-06-14T16:52:15.0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61" d="100"/>
          <a:sy n="161" d="100"/>
        </p:scale>
        <p:origin x="308" y="1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m Manuel Rincon" userId="db1dc2ad-ee2c-4abb-b9b3-f237512183a1" providerId="ADAL" clId="{1B356E31-967A-4BBC-A45F-0FF48F4580D5}"/>
    <pc:docChg chg="delSld">
      <pc:chgData name="Joam Manuel Rincon" userId="db1dc2ad-ee2c-4abb-b9b3-f237512183a1" providerId="ADAL" clId="{1B356E31-967A-4BBC-A45F-0FF48F4580D5}" dt="2023-06-14T16:53:24.312" v="0" actId="47"/>
      <pc:docMkLst>
        <pc:docMk/>
      </pc:docMkLst>
      <pc:sldChg chg="del">
        <pc:chgData name="Joam Manuel Rincon" userId="db1dc2ad-ee2c-4abb-b9b3-f237512183a1" providerId="ADAL" clId="{1B356E31-967A-4BBC-A45F-0FF48F4580D5}" dt="2023-06-14T16:53:24.312" v="0" actId="47"/>
        <pc:sldMkLst>
          <pc:docMk/>
          <pc:sldMk cId="3969206397" sldId="256"/>
        </pc:sldMkLst>
      </pc:sldChg>
    </pc:docChg>
  </pc:docChgLst>
</pc:chgInfo>
</file>

<file path=ppt/media/image1.jpg>
</file>

<file path=ppt/media/image10.png>
</file>

<file path=ppt/media/image11.png>
</file>

<file path=ppt/media/image12.jpeg>
</file>

<file path=ppt/media/image13.pn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EB53A-0143-A14C-FAD9-3DD21B072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824D6A-721A-E35C-39D9-073CA78E4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E80761-8985-FFF0-4C51-053B413CD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7B4CB9-CBE0-70C9-DE52-493B7FA1A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0C34C3-0FDC-BC45-8C51-AB8C0D365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562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517899-622C-FEEE-068F-A7622BB27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980436-02BA-1898-38C5-7AB273B49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3461AA-8095-F973-7087-96BDD388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64747F-7284-E790-5878-1D487A696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4D080A-898F-49ED-E8C9-FFAC9498E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8955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19423AA-AF21-D261-8E9B-7B0C33CE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9368552-9B7E-6523-A2B6-81941A730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911F81-81B5-28C7-192E-36A3241EB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69AB61-8526-CD7F-BD96-060AF0D4F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823337-7FC4-1676-B6F7-FB3FD981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0643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60A01-1FFE-613B-CCDE-BEAD31FEE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E42518-626F-B60F-E9FA-557BB4B1D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A024D5-2CE0-706E-7859-46245F8A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655993-E304-ACD5-634A-DD9D22D4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64BC2A-4089-0F9C-31D9-557705F46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255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555715-884A-53C4-F670-F2EDB7F66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F63B1D-8534-71CA-F95E-3F6D071E3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8C2227-DC21-17BD-16FC-39E571945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F279A7-12D5-7536-68C6-FF2F7ECCA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69C53DA-FEFD-C5F3-A2EE-55A1F90B5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375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22DCD-4B8F-7EC1-0C59-0E292B39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3CCD44-B75C-10FE-256C-B419E878C7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4E74B9-96D4-6915-2305-71A143BEF1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7F4DCA-B0E4-45B7-FC9A-F0DB57F2A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2B0BD3F-DC7B-8DB9-FA84-3439C2239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246045-B7B7-6DE5-99D2-53727942E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8975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A50194-58CD-39D2-543D-9A030AAE8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7959F9C-019C-8F23-4F99-FF1188411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66760B-5229-0B5A-2184-193F120113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FB0DE34-90E4-3AC3-2665-0A15B6BCE8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C738419-8F18-F2F6-1194-37A17844F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AD786BE-2885-8CC0-16F2-5378F2DAE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5C5B633-510D-FED2-85A8-85F5989E1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686E08-010A-F555-F7D4-0FE502316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4747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0CA15-09F8-5C0D-58D8-1304B54D0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B927F14-8A99-E599-5C69-D9D31441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F390100-6FEE-81D5-3619-F591A6E1F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939216E-9EAB-E1EA-5AFD-DB9CE73E6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7256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E359570-7E8C-22FF-CCAC-4F3011D24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23D23CA-FCD6-8073-C39D-4F5E7B57A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614EA9-0BB2-7F4B-9036-15F212DAD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514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46111-6E07-AB58-D36A-8775ADC17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CFCB3A-28C5-C69A-81EF-201B5BE56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76264D-98AD-4ECC-3D89-D49A791E9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49DB88-5993-DBDF-439F-1EADF462B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4DCE53A-4A7D-A1CD-E2A8-753508EBF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4319B8-9A97-0D37-54C6-84071DD9B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6002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192B5-CCD7-9BA4-2481-8B4B1AB4D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161051C-2182-86EA-049D-EE4FA27E16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63F0D0C-1E4B-C877-6B03-B10843B77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FBA0CC5-FBB9-19B9-21A7-EF95BD12D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E9E4414-75CB-9AFF-90A4-15CE44110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8AE37F3-8C1D-C7C3-B969-2DA75E72A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4329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E895B05-73EC-1A30-1531-4F6C70020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F9F041-50BB-4FA3-98D8-EA63D75A1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BE6B95-6100-EBDC-2D5C-180E02640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E06C-37AF-4B38-87FC-834F9B9B2D25}" type="datetimeFigureOut">
              <a:rPr lang="es-MX" smtClean="0"/>
              <a:t>30/06/2023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1835A1-1DE0-D9F2-B941-F59BF429B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CA2A62-303F-DE89-353D-A115AA95A5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67972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84AAA1-40A9-AF59-7056-4C2367795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4" y="5722791"/>
            <a:ext cx="5979886" cy="418060"/>
          </a:xfrm>
        </p:spPr>
        <p:txBody>
          <a:bodyPr>
            <a:noAutofit/>
          </a:bodyPr>
          <a:lstStyle/>
          <a:p>
            <a:pPr algn="l"/>
            <a:r>
              <a:rPr lang="es-MX" sz="2400" dirty="0"/>
              <a:t>Lenguaje C avanzado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F87849-3F7E-EBFD-A4BE-62E3BBC09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5832" y="5387418"/>
            <a:ext cx="5631542" cy="418060"/>
          </a:xfrm>
        </p:spPr>
        <p:txBody>
          <a:bodyPr>
            <a:normAutofit lnSpcReduction="10000"/>
          </a:bodyPr>
          <a:lstStyle/>
          <a:p>
            <a:pPr algn="l"/>
            <a:r>
              <a:rPr lang="es-MX" dirty="0"/>
              <a:t>Dr. Felipe Arias del Campo</a:t>
            </a:r>
          </a:p>
        </p:txBody>
      </p:sp>
    </p:spTree>
    <p:extLst>
      <p:ext uri="{BB962C8B-B14F-4D97-AF65-F5344CB8AC3E}">
        <p14:creationId xmlns:p14="http://schemas.microsoft.com/office/powerpoint/2010/main" val="1416928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91007"/>
            <a:ext cx="6123446" cy="5847606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void MyFunction(void)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localA = 3;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int main(void)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 = 4;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 = 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MyFunction();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b="1" noProof="1">
              <a:solidFill>
                <a:srgbClr val="00206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E827F-3F4E-D358-8113-4A4065ECF1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074"/>
          <a:stretch/>
        </p:blipFill>
        <p:spPr>
          <a:xfrm>
            <a:off x="8960179" y="1126240"/>
            <a:ext cx="2385315" cy="224801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CEF676-DC0C-A6D2-304B-9584177FAE21}"/>
              </a:ext>
            </a:extLst>
          </p:cNvPr>
          <p:cNvCxnSpPr>
            <a:cxnSpLocks/>
          </p:cNvCxnSpPr>
          <p:nvPr/>
        </p:nvCxnSpPr>
        <p:spPr>
          <a:xfrm flipV="1">
            <a:off x="6032440" y="3107227"/>
            <a:ext cx="3042222" cy="2140822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6753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91007"/>
            <a:ext cx="12047544" cy="5847606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int VariableD;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200" b="1" noProof="1">
              <a:solidFill>
                <a:srgbClr val="00206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void MyFunction(void)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localA = 3;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VariableD = 7;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localC = localA + localB + VariableD;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200" b="1" noProof="1">
              <a:solidFill>
                <a:srgbClr val="00206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int main(void)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localA = 4;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localB = 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200" b="1" noProof="1">
              <a:solidFill>
                <a:srgbClr val="00206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localC = localA + localB + VariableD;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MyFunction();</a:t>
            </a:r>
          </a:p>
        </p:txBody>
      </p:sp>
      <p:pic>
        <p:nvPicPr>
          <p:cNvPr id="2" name="Picture 2" descr="a cat typing code, anime cartoon">
            <a:extLst>
              <a:ext uri="{FF2B5EF4-FFF2-40B4-BE49-F238E27FC236}">
                <a16:creationId xmlns:a16="http://schemas.microsoft.com/office/drawing/2014/main" id="{F5E826E8-FE10-DCE5-7CEC-5AB3D6C0D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CFEFD"/>
              </a:clrFrom>
              <a:clrTo>
                <a:srgbClr val="FCFE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6733" y="5176003"/>
            <a:ext cx="1055267" cy="105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018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AEB05591-A709-A868-123C-27DA61409A30}"/>
              </a:ext>
            </a:extLst>
          </p:cNvPr>
          <p:cNvSpPr txBox="1">
            <a:spLocks/>
          </p:cNvSpPr>
          <p:nvPr/>
        </p:nvSpPr>
        <p:spPr>
          <a:xfrm>
            <a:off x="91007" y="91007"/>
            <a:ext cx="12100993" cy="5847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MyFunction();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localC = localA + localB + VariableD;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} </a:t>
            </a:r>
            <a:endParaRPr lang="en-US" sz="1200" b="1" noProof="1">
              <a:solidFill>
                <a:srgbClr val="002060"/>
              </a:solidFill>
            </a:endParaRPr>
          </a:p>
        </p:txBody>
      </p:sp>
      <p:pic>
        <p:nvPicPr>
          <p:cNvPr id="3" name="Picture 2" descr="a cat typing code, anime cartoon">
            <a:extLst>
              <a:ext uri="{FF2B5EF4-FFF2-40B4-BE49-F238E27FC236}">
                <a16:creationId xmlns:a16="http://schemas.microsoft.com/office/drawing/2014/main" id="{476DAFF9-3783-C3EE-C27C-2215C424C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CFEFD"/>
              </a:clrFrom>
              <a:clrTo>
                <a:srgbClr val="FCFE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6733" y="5176003"/>
            <a:ext cx="1055267" cy="105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3457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E07B71-832B-C002-B54B-81E011FAF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226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E1FC0-A861-8027-3CA6-C2AD94592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Compilación de un programa en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C9D3D-5CE8-E816-A27B-230D94110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34084" cy="4351338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¿Cómo se compila un programa?</a:t>
            </a:r>
          </a:p>
          <a:p>
            <a:pPr marL="514350" indent="-514350">
              <a:buFont typeface="+mj-lt"/>
              <a:buAutoNum type="arabicPeriod"/>
            </a:pPr>
            <a:r>
              <a:rPr lang="es-MX" sz="2000" dirty="0"/>
              <a:t>Partiendo del código fuente.</a:t>
            </a:r>
          </a:p>
          <a:p>
            <a:pPr marL="514350" indent="-514350">
              <a:buFont typeface="+mj-lt"/>
              <a:buAutoNum type="arabicPeriod"/>
            </a:pPr>
            <a:r>
              <a:rPr lang="es-MX" sz="2000" dirty="0"/>
              <a:t>Se procesa el código por medio de un compilador.</a:t>
            </a:r>
          </a:p>
          <a:p>
            <a:pPr marL="514350" indent="-514350">
              <a:buFont typeface="+mj-lt"/>
              <a:buAutoNum type="arabicPeriod"/>
            </a:pPr>
            <a:r>
              <a:rPr lang="es-MX" sz="2000" dirty="0"/>
              <a:t>Se obtiene un código intermedio (objeto).</a:t>
            </a:r>
          </a:p>
          <a:p>
            <a:pPr marL="514350" indent="-514350">
              <a:buFont typeface="+mj-lt"/>
              <a:buAutoNum type="arabicPeriod"/>
            </a:pPr>
            <a:r>
              <a:rPr lang="es-MX" sz="2000" dirty="0"/>
              <a:t>El </a:t>
            </a:r>
            <a:r>
              <a:rPr lang="es-MX" sz="2000" dirty="0" err="1"/>
              <a:t>encadenador</a:t>
            </a:r>
            <a:r>
              <a:rPr lang="es-MX" sz="2000" dirty="0"/>
              <a:t> (</a:t>
            </a:r>
            <a:r>
              <a:rPr lang="es-MX" sz="2000" dirty="0" err="1"/>
              <a:t>Linker</a:t>
            </a:r>
            <a:r>
              <a:rPr lang="es-MX" sz="2000" dirty="0"/>
              <a:t>) junta librerías y código objeto.</a:t>
            </a:r>
          </a:p>
          <a:p>
            <a:pPr marL="514350" indent="-514350">
              <a:buFont typeface="+mj-lt"/>
              <a:buAutoNum type="arabicPeriod"/>
            </a:pPr>
            <a:r>
              <a:rPr lang="es-MX" sz="2000" dirty="0"/>
              <a:t>Se obtiene el código ejecutable.</a:t>
            </a:r>
          </a:p>
          <a:p>
            <a:endParaRPr lang="es-MX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2E44E5F-89FE-C2BD-654B-BBB8A81DCE23}"/>
              </a:ext>
            </a:extLst>
          </p:cNvPr>
          <p:cNvSpPr/>
          <p:nvPr/>
        </p:nvSpPr>
        <p:spPr>
          <a:xfrm>
            <a:off x="8987988" y="2350619"/>
            <a:ext cx="1291430" cy="3022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 err="1"/>
              <a:t>Fuente.C</a:t>
            </a:r>
            <a:endParaRPr lang="es-MX" sz="14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9560D08-ADE6-32BF-02DE-50C04F21ACEF}"/>
              </a:ext>
            </a:extLst>
          </p:cNvPr>
          <p:cNvSpPr/>
          <p:nvPr/>
        </p:nvSpPr>
        <p:spPr>
          <a:xfrm>
            <a:off x="9040353" y="3407331"/>
            <a:ext cx="1291430" cy="30222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rgbClr val="002060"/>
                </a:solidFill>
              </a:rPr>
              <a:t>Fuente.obj</a:t>
            </a:r>
          </a:p>
        </p:txBody>
      </p:sp>
      <p:sp>
        <p:nvSpPr>
          <p:cNvPr id="6" name="Arrow: Striped Right 5">
            <a:extLst>
              <a:ext uri="{FF2B5EF4-FFF2-40B4-BE49-F238E27FC236}">
                <a16:creationId xmlns:a16="http://schemas.microsoft.com/office/drawing/2014/main" id="{DA0229E1-547E-D3DE-E4FF-4EF8886CA3FD}"/>
              </a:ext>
            </a:extLst>
          </p:cNvPr>
          <p:cNvSpPr/>
          <p:nvPr/>
        </p:nvSpPr>
        <p:spPr>
          <a:xfrm rot="5400000">
            <a:off x="9386386" y="2779098"/>
            <a:ext cx="599364" cy="501982"/>
          </a:xfrm>
          <a:prstGeom prst="striped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D463D44-77AD-EE4D-3844-03B5A836B7E1}"/>
              </a:ext>
            </a:extLst>
          </p:cNvPr>
          <p:cNvSpPr/>
          <p:nvPr/>
        </p:nvSpPr>
        <p:spPr>
          <a:xfrm>
            <a:off x="9075383" y="4481171"/>
            <a:ext cx="1291430" cy="30222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rgbClr val="002060"/>
                </a:solidFill>
              </a:rPr>
              <a:t>Programa.exe</a:t>
            </a:r>
          </a:p>
        </p:txBody>
      </p:sp>
      <p:sp>
        <p:nvSpPr>
          <p:cNvPr id="8" name="Arrow: Striped Right 7">
            <a:extLst>
              <a:ext uri="{FF2B5EF4-FFF2-40B4-BE49-F238E27FC236}">
                <a16:creationId xmlns:a16="http://schemas.microsoft.com/office/drawing/2014/main" id="{07265C6A-9F08-0BB9-0A31-D2C247D973C6}"/>
              </a:ext>
            </a:extLst>
          </p:cNvPr>
          <p:cNvSpPr/>
          <p:nvPr/>
        </p:nvSpPr>
        <p:spPr>
          <a:xfrm rot="5400000">
            <a:off x="9386386" y="3850392"/>
            <a:ext cx="599364" cy="501982"/>
          </a:xfrm>
          <a:prstGeom prst="striped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654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91A4-E6B4-25DC-F6A4-DF4B6A29E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Proyecto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1E9E4-010F-2576-4139-040AB6D8A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400" dirty="0"/>
              <a:t>Permite dividir el código en diversos archivos.</a:t>
            </a:r>
          </a:p>
          <a:p>
            <a:r>
              <a:rPr lang="es-MX" sz="2400" dirty="0"/>
              <a:t>Facilita la organización del código.</a:t>
            </a:r>
          </a:p>
          <a:p>
            <a:r>
              <a:rPr lang="es-MX" sz="2400" dirty="0"/>
              <a:t>Facilita la creación de programas complejos.</a:t>
            </a:r>
          </a:p>
          <a:p>
            <a:r>
              <a:rPr lang="es-MX" sz="2400" dirty="0"/>
              <a:t>Permite la modularidad y reutilización del código.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37F2AD2-21B9-D0CB-0E67-92DB265CCB28}"/>
              </a:ext>
            </a:extLst>
          </p:cNvPr>
          <p:cNvCxnSpPr>
            <a:stCxn id="4" idx="3"/>
            <a:endCxn id="4" idx="3"/>
          </p:cNvCxnSpPr>
          <p:nvPr/>
        </p:nvCxnSpPr>
        <p:spPr>
          <a:xfrm>
            <a:off x="5323722" y="4335325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3B3AC02-0F1B-AC9C-C55F-CC274E4F426F}"/>
              </a:ext>
            </a:extLst>
          </p:cNvPr>
          <p:cNvGrpSpPr/>
          <p:nvPr/>
        </p:nvGrpSpPr>
        <p:grpSpPr>
          <a:xfrm>
            <a:off x="4242783" y="4001294"/>
            <a:ext cx="7635273" cy="1819655"/>
            <a:chOff x="736092" y="3971822"/>
            <a:chExt cx="7621524" cy="179208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F9CE3C7-4BD5-03E2-6C51-0B9719043B4C}"/>
                </a:ext>
              </a:extLst>
            </p:cNvPr>
            <p:cNvSpPr/>
            <p:nvPr/>
          </p:nvSpPr>
          <p:spPr>
            <a:xfrm>
              <a:off x="736092" y="3971822"/>
              <a:ext cx="4796028" cy="1792084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28E09A8-C3D2-24EE-C805-DD93F7F314E6}"/>
                </a:ext>
              </a:extLst>
            </p:cNvPr>
            <p:cNvSpPr/>
            <p:nvPr/>
          </p:nvSpPr>
          <p:spPr>
            <a:xfrm>
              <a:off x="2253996" y="4043864"/>
              <a:ext cx="3058668" cy="162998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71FDBE68-EC7A-66E1-3E3D-34248F6DAF34}"/>
                </a:ext>
              </a:extLst>
            </p:cNvPr>
            <p:cNvSpPr/>
            <p:nvPr/>
          </p:nvSpPr>
          <p:spPr>
            <a:xfrm>
              <a:off x="900684" y="4154488"/>
              <a:ext cx="914400" cy="29260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noProof="1"/>
                <a:t>A.c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936BFAE-69EF-3A69-5725-AC991CF358E7}"/>
                </a:ext>
              </a:extLst>
            </p:cNvPr>
            <p:cNvSpPr/>
            <p:nvPr/>
          </p:nvSpPr>
          <p:spPr>
            <a:xfrm>
              <a:off x="900684" y="4712240"/>
              <a:ext cx="914400" cy="29260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noProof="1"/>
                <a:t>B.c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BBEFE12-4008-A9AF-D7E7-F40E3D0B5069}"/>
                </a:ext>
              </a:extLst>
            </p:cNvPr>
            <p:cNvSpPr/>
            <p:nvPr/>
          </p:nvSpPr>
          <p:spPr>
            <a:xfrm>
              <a:off x="900684" y="5269992"/>
              <a:ext cx="914400" cy="29260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noProof="1"/>
                <a:t>C.c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D96F62C-5186-D75F-466F-D6BD1A58A82F}"/>
                </a:ext>
              </a:extLst>
            </p:cNvPr>
            <p:cNvSpPr/>
            <p:nvPr/>
          </p:nvSpPr>
          <p:spPr>
            <a:xfrm>
              <a:off x="4180332" y="4713034"/>
              <a:ext cx="914400" cy="292608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noProof="1"/>
                <a:t>main.c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267E6C7-D21F-8108-97C5-9E4D58949E7C}"/>
                </a:ext>
              </a:extLst>
            </p:cNvPr>
            <p:cNvSpPr/>
            <p:nvPr/>
          </p:nvSpPr>
          <p:spPr>
            <a:xfrm>
              <a:off x="2432304" y="4154488"/>
              <a:ext cx="914400" cy="29260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noProof="1"/>
                <a:t>A.h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1B50DA31-5282-E771-0F9D-65072999A512}"/>
                </a:ext>
              </a:extLst>
            </p:cNvPr>
            <p:cNvSpPr/>
            <p:nvPr/>
          </p:nvSpPr>
          <p:spPr>
            <a:xfrm>
              <a:off x="2432304" y="4717606"/>
              <a:ext cx="914400" cy="29260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noProof="1"/>
                <a:t>B.h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EB7F799F-8E78-5575-1548-8DC730B349CC}"/>
                </a:ext>
              </a:extLst>
            </p:cNvPr>
            <p:cNvSpPr/>
            <p:nvPr/>
          </p:nvSpPr>
          <p:spPr>
            <a:xfrm>
              <a:off x="2432304" y="5269992"/>
              <a:ext cx="914400" cy="29260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noProof="1"/>
                <a:t>C.h</a:t>
              </a:r>
            </a:p>
          </p:txBody>
        </p:sp>
        <p:sp>
          <p:nvSpPr>
            <p:cNvPr id="16" name="Arrow: Striped Right 15">
              <a:extLst>
                <a:ext uri="{FF2B5EF4-FFF2-40B4-BE49-F238E27FC236}">
                  <a16:creationId xmlns:a16="http://schemas.microsoft.com/office/drawing/2014/main" id="{4E61511D-4754-704F-0F3C-FE37647AA0FF}"/>
                </a:ext>
              </a:extLst>
            </p:cNvPr>
            <p:cNvSpPr/>
            <p:nvPr/>
          </p:nvSpPr>
          <p:spPr>
            <a:xfrm>
              <a:off x="5751576" y="4357513"/>
              <a:ext cx="853440" cy="1002062"/>
            </a:xfrm>
            <a:prstGeom prst="striped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57111DC-7C73-6F10-C1A8-EFC30FBE5B58}"/>
                </a:ext>
              </a:extLst>
            </p:cNvPr>
            <p:cNvSpPr/>
            <p:nvPr/>
          </p:nvSpPr>
          <p:spPr>
            <a:xfrm>
              <a:off x="6806184" y="4594892"/>
              <a:ext cx="1551432" cy="527304"/>
            </a:xfrm>
            <a:prstGeom prst="round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noProof="1"/>
                <a:t>Programa.exe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6996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576375"/>
            <a:ext cx="12047544" cy="5362238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#include "02.C-Library.h"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200" b="1" noProof="1">
              <a:solidFill>
                <a:srgbClr val="00206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int VariableD;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200" b="1" noProof="1">
              <a:solidFill>
                <a:srgbClr val="00206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int main(void)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localA = 4;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localB = 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200" b="1" noProof="1">
              <a:solidFill>
                <a:srgbClr val="00206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localC = localA + localB + VariableD;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MyFunction();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localC = localA + localB + VariableD;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B76A24-99EB-3576-A49E-9DBCE99E2C03}"/>
              </a:ext>
            </a:extLst>
          </p:cNvPr>
          <p:cNvSpPr txBox="1"/>
          <p:nvPr/>
        </p:nvSpPr>
        <p:spPr>
          <a:xfrm>
            <a:off x="56338" y="130009"/>
            <a:ext cx="120952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s-MX" b="1" dirty="0">
                <a:solidFill>
                  <a:srgbClr val="7030A0"/>
                </a:solidFill>
              </a:rPr>
              <a:t>02.C-Globales.c</a:t>
            </a:r>
          </a:p>
        </p:txBody>
      </p:sp>
      <p:pic>
        <p:nvPicPr>
          <p:cNvPr id="3" name="Picture 2" descr="a cat typing code, anime cartoon">
            <a:extLst>
              <a:ext uri="{FF2B5EF4-FFF2-40B4-BE49-F238E27FC236}">
                <a16:creationId xmlns:a16="http://schemas.microsoft.com/office/drawing/2014/main" id="{2BC33444-2BE2-3EE6-BDC6-A0D2B2571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CFEFD"/>
              </a:clrFrom>
              <a:clrTo>
                <a:srgbClr val="FCFE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6733" y="5176003"/>
            <a:ext cx="1055267" cy="105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45941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576375"/>
            <a:ext cx="12047544" cy="5362238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200" b="1" noProof="1">
              <a:solidFill>
                <a:srgbClr val="00206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int VariableD;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200" b="1" noProof="1">
              <a:solidFill>
                <a:srgbClr val="00206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void MyFunction(void)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localA = 3;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VariableD = 7;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localC = localA + localB + VariableD;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printf("A = %d, B = %d, C = %d D = %d\r\n", localA, localB, localC, VariableD);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B76A24-99EB-3576-A49E-9DBCE99E2C03}"/>
              </a:ext>
            </a:extLst>
          </p:cNvPr>
          <p:cNvSpPr txBox="1"/>
          <p:nvPr/>
        </p:nvSpPr>
        <p:spPr>
          <a:xfrm>
            <a:off x="56338" y="130009"/>
            <a:ext cx="120952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s-MX" b="1" dirty="0">
                <a:solidFill>
                  <a:srgbClr val="7030A0"/>
                </a:solidFill>
              </a:rPr>
              <a:t>02.C-Library.c</a:t>
            </a:r>
          </a:p>
        </p:txBody>
      </p:sp>
      <p:pic>
        <p:nvPicPr>
          <p:cNvPr id="3" name="Picture 2" descr="a cat typing code, anime cartoon">
            <a:extLst>
              <a:ext uri="{FF2B5EF4-FFF2-40B4-BE49-F238E27FC236}">
                <a16:creationId xmlns:a16="http://schemas.microsoft.com/office/drawing/2014/main" id="{DB209CD0-F198-C30A-6EE5-A36FEDC56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CFEFD"/>
              </a:clrFrom>
              <a:clrTo>
                <a:srgbClr val="FCFE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6733" y="5176003"/>
            <a:ext cx="1055267" cy="105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6317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576375"/>
            <a:ext cx="12047544" cy="5362238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void MyFunction(void);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B76A24-99EB-3576-A49E-9DBCE99E2C03}"/>
              </a:ext>
            </a:extLst>
          </p:cNvPr>
          <p:cNvSpPr txBox="1"/>
          <p:nvPr/>
        </p:nvSpPr>
        <p:spPr>
          <a:xfrm>
            <a:off x="56338" y="130009"/>
            <a:ext cx="120952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s-MX" b="1" dirty="0">
                <a:solidFill>
                  <a:srgbClr val="7030A0"/>
                </a:solidFill>
              </a:rPr>
              <a:t>02.C-Library.h</a:t>
            </a:r>
          </a:p>
        </p:txBody>
      </p:sp>
      <p:pic>
        <p:nvPicPr>
          <p:cNvPr id="3" name="Picture 2" descr="a cat typing code, anime cartoon">
            <a:extLst>
              <a:ext uri="{FF2B5EF4-FFF2-40B4-BE49-F238E27FC236}">
                <a16:creationId xmlns:a16="http://schemas.microsoft.com/office/drawing/2014/main" id="{302B0F15-A8C1-957F-4F46-2ABF8C42F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CFEFD"/>
              </a:clrFrom>
              <a:clrTo>
                <a:srgbClr val="FCFE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6733" y="5176003"/>
            <a:ext cx="1055267" cy="105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285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922F5B-840E-8E24-7FF1-5600B6B84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313" y="2332513"/>
            <a:ext cx="6533265" cy="3674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718683" cy="1600200"/>
          </a:xfrm>
        </p:spPr>
        <p:txBody>
          <a:bodyPr/>
          <a:lstStyle/>
          <a:p>
            <a:r>
              <a:rPr lang="es-MX" sz="4400" dirty="0"/>
              <a:t>Actualizar la tarea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2000" dirty="0"/>
              <a:t>Abrir la opción de </a:t>
            </a:r>
            <a:r>
              <a:rPr lang="es-MX" sz="2000" dirty="0">
                <a:solidFill>
                  <a:srgbClr val="0070C0"/>
                </a:solidFill>
              </a:rPr>
              <a:t>Configure </a:t>
            </a:r>
            <a:r>
              <a:rPr lang="es-MX" sz="2000" dirty="0" err="1">
                <a:solidFill>
                  <a:srgbClr val="0070C0"/>
                </a:solidFill>
              </a:rPr>
              <a:t>Tasks</a:t>
            </a:r>
            <a:endParaRPr lang="es-MX" sz="2000" dirty="0">
              <a:solidFill>
                <a:srgbClr val="0070C0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3564FF-E359-B81E-5340-8D14C7D57D40}"/>
              </a:ext>
            </a:extLst>
          </p:cNvPr>
          <p:cNvSpPr/>
          <p:nvPr/>
        </p:nvSpPr>
        <p:spPr>
          <a:xfrm>
            <a:off x="6332258" y="3645464"/>
            <a:ext cx="924383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DC86761-5464-DF9B-D2B9-9500C88BDEAA}"/>
              </a:ext>
            </a:extLst>
          </p:cNvPr>
          <p:cNvSpPr/>
          <p:nvPr/>
        </p:nvSpPr>
        <p:spPr>
          <a:xfrm>
            <a:off x="6173852" y="2248339"/>
            <a:ext cx="924383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6552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D778F1-DEA3-8BC6-F607-57E0ED86EA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b="12290"/>
          <a:stretch/>
        </p:blipFill>
        <p:spPr>
          <a:xfrm>
            <a:off x="-1528" y="0"/>
            <a:ext cx="12179011" cy="601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DF2625-6256-6A32-0940-BF4D8834B6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s-MX" dirty="0">
                <a:solidFill>
                  <a:schemeClr val="bg1"/>
                </a:solidFill>
              </a:rPr>
              <a:t>Variables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94C23-C529-2470-9701-61B357818F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 algn="l">
              <a:buFont typeface="+mj-lt"/>
              <a:buAutoNum type="arabicPeriod"/>
            </a:pPr>
            <a:r>
              <a:rPr lang="es-MX" dirty="0">
                <a:solidFill>
                  <a:schemeClr val="bg1"/>
                </a:solidFill>
              </a:rPr>
              <a:t>Globales y locales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MX" dirty="0" err="1">
                <a:solidFill>
                  <a:schemeClr val="bg1"/>
                </a:solidFill>
              </a:rPr>
              <a:t>Strings</a:t>
            </a:r>
            <a:r>
              <a:rPr lang="es-MX" dirty="0">
                <a:solidFill>
                  <a:schemeClr val="bg1"/>
                </a:solidFill>
              </a:rPr>
              <a:t> (cadenas)</a:t>
            </a:r>
          </a:p>
        </p:txBody>
      </p:sp>
    </p:spTree>
    <p:extLst>
      <p:ext uri="{BB962C8B-B14F-4D97-AF65-F5344CB8AC3E}">
        <p14:creationId xmlns:p14="http://schemas.microsoft.com/office/powerpoint/2010/main" val="2882372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B602081-7E35-98E9-FE35-E9114817C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312" y="2332514"/>
            <a:ext cx="6533266" cy="3674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A72AE-0763-0F53-BDFC-2B65836D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718683" cy="1600200"/>
          </a:xfrm>
        </p:spPr>
        <p:txBody>
          <a:bodyPr/>
          <a:lstStyle/>
          <a:p>
            <a:r>
              <a:rPr lang="es-MX" sz="4400" dirty="0"/>
              <a:t>Actualizar la tarea</a:t>
            </a:r>
            <a:endParaRPr lang="es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318AC6-E946-160D-8D6C-2588C7EB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2000" dirty="0"/>
              <a:t>Abrir la opción de </a:t>
            </a:r>
            <a:r>
              <a:rPr lang="es-MX" sz="2000" dirty="0">
                <a:solidFill>
                  <a:srgbClr val="0070C0"/>
                </a:solidFill>
              </a:rPr>
              <a:t>Configure </a:t>
            </a:r>
            <a:r>
              <a:rPr lang="es-MX" sz="2000" dirty="0" err="1">
                <a:solidFill>
                  <a:srgbClr val="0070C0"/>
                </a:solidFill>
              </a:rPr>
              <a:t>Tasks</a:t>
            </a:r>
            <a:endParaRPr lang="es-MX" sz="2000" dirty="0">
              <a:solidFill>
                <a:srgbClr val="0070C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Seleccionar </a:t>
            </a:r>
            <a:r>
              <a:rPr lang="es-MX" sz="2000" dirty="0">
                <a:solidFill>
                  <a:srgbClr val="0070C0"/>
                </a:solidFill>
              </a:rPr>
              <a:t>C/C++: </a:t>
            </a:r>
            <a:r>
              <a:rPr lang="es-MX" sz="2000" b="1" dirty="0">
                <a:solidFill>
                  <a:srgbClr val="FF0000"/>
                </a:solidFill>
              </a:rPr>
              <a:t>gcc.exe</a:t>
            </a:r>
            <a:r>
              <a:rPr lang="es-MX" sz="2000" dirty="0">
                <a:solidFill>
                  <a:srgbClr val="0070C0"/>
                </a:solidFill>
              </a:rPr>
              <a:t> </a:t>
            </a:r>
            <a:r>
              <a:rPr lang="es-MX" sz="2000" dirty="0" err="1">
                <a:solidFill>
                  <a:srgbClr val="0070C0"/>
                </a:solidFill>
              </a:rPr>
              <a:t>build</a:t>
            </a:r>
            <a:r>
              <a:rPr lang="es-MX" sz="2000" dirty="0">
                <a:solidFill>
                  <a:srgbClr val="0070C0"/>
                </a:solidFill>
              </a:rPr>
              <a:t> active file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DC86761-5464-DF9B-D2B9-9500C88BDEAA}"/>
              </a:ext>
            </a:extLst>
          </p:cNvPr>
          <p:cNvSpPr/>
          <p:nvPr/>
        </p:nvSpPr>
        <p:spPr>
          <a:xfrm>
            <a:off x="6790959" y="3009588"/>
            <a:ext cx="1231437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87818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576375"/>
            <a:ext cx="5850426" cy="536223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"version": "2.0.0",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"tasks": [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"type": "cppbuild",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"label": "C/C++: gcc.exe build active file",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"command": "C:\\msys64\\mingw64\\bin\\gcc.exe",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"args": [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   "-fdiagnostics-color=always",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   "-g",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   "${file}",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   "-o",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   "${fileDirname}\\${fileBasenameNoExtension}.exe"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],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"options":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   "cwd": "${fileDirname}"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},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"problemMatcher": [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   "$gcc"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],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"group": "build",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   "detail": "compiler: C:\\msys64\\mingw64\\bin\\gcc.exe"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   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B76A24-99EB-3576-A49E-9DBCE99E2C03}"/>
              </a:ext>
            </a:extLst>
          </p:cNvPr>
          <p:cNvSpPr txBox="1"/>
          <p:nvPr/>
        </p:nvSpPr>
        <p:spPr>
          <a:xfrm>
            <a:off x="56338" y="130009"/>
            <a:ext cx="120952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s-MX" b="1" dirty="0" err="1">
                <a:solidFill>
                  <a:srgbClr val="7030A0"/>
                </a:solidFill>
              </a:rPr>
              <a:t>Tasks.json</a:t>
            </a:r>
            <a:endParaRPr lang="es-MX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729E2E7A-ADAB-3F93-0ACE-7238250FCD91}"/>
              </a:ext>
            </a:extLst>
          </p:cNvPr>
          <p:cNvSpPr txBox="1">
            <a:spLocks/>
          </p:cNvSpPr>
          <p:nvPr/>
        </p:nvSpPr>
        <p:spPr>
          <a:xfrm>
            <a:off x="6214454" y="576375"/>
            <a:ext cx="5850426" cy="53622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"version": "2.0.0",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"tasks": [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"type": "cppbuild",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"label": "C/C++: gcc.exe build active file",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"command": "C:\\msys64\\mingw64\\bin\\gcc.exe",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"args": [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   "-fdiagnostics-color=always",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   "-g",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   ${workspaceFolder}/*.c",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   "-o",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   "${fileDirname}\\${fileBasenameNoExtension}.exe"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],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"options":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   "cwd": "${fileDirname}"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},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"problemMatcher": [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   "$gcc"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],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"group": "build",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   "detail": "compiler: C:\\msys64\\mingw64\\bin\\gcc.exe"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   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b="1" noProof="1">
                <a:solidFill>
                  <a:srgbClr val="00206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6A339EE-36A0-0B03-AB84-3F1EAEBB5E96}"/>
              </a:ext>
            </a:extLst>
          </p:cNvPr>
          <p:cNvSpPr/>
          <p:nvPr/>
        </p:nvSpPr>
        <p:spPr>
          <a:xfrm>
            <a:off x="1000441" y="2565626"/>
            <a:ext cx="1151796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BC1F836-0B84-1207-2592-9BF1A0DB102E}"/>
              </a:ext>
            </a:extLst>
          </p:cNvPr>
          <p:cNvSpPr/>
          <p:nvPr/>
        </p:nvSpPr>
        <p:spPr>
          <a:xfrm>
            <a:off x="7150610" y="2565625"/>
            <a:ext cx="2335747" cy="33526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2727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0C258D-D4FC-19CB-5327-1ABD73E6A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3C1ED88-8B2E-D475-1EDF-B99429D7BE9E}"/>
              </a:ext>
            </a:extLst>
          </p:cNvPr>
          <p:cNvSpPr/>
          <p:nvPr/>
        </p:nvSpPr>
        <p:spPr>
          <a:xfrm>
            <a:off x="2794856" y="4570223"/>
            <a:ext cx="2102460" cy="1685504"/>
          </a:xfrm>
          <a:prstGeom prst="roundRect">
            <a:avLst>
              <a:gd name="adj" fmla="val 10407"/>
            </a:avLst>
          </a:prstGeom>
          <a:noFill/>
          <a:ln w="57150">
            <a:solidFill>
              <a:srgbClr val="FF0000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448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of a source code scrolling in a monitor, futuristic style">
            <a:extLst>
              <a:ext uri="{FF2B5EF4-FFF2-40B4-BE49-F238E27FC236}">
                <a16:creationId xmlns:a16="http://schemas.microsoft.com/office/drawing/2014/main" id="{9879E55D-3AB8-CE90-270C-20A6DE123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911" y="0"/>
            <a:ext cx="5794089" cy="5794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6C9258-6C59-4F58-ED86-4983C4466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</a:t>
            </a: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DF2E91A8-E210-BAA9-A731-9B738ABF3BBC}"/>
              </a:ext>
            </a:extLst>
          </p:cNvPr>
          <p:cNvSpPr txBox="1">
            <a:spLocks/>
          </p:cNvSpPr>
          <p:nvPr/>
        </p:nvSpPr>
        <p:spPr>
          <a:xfrm>
            <a:off x="891792" y="1523206"/>
            <a:ext cx="5112908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000" dirty="0">
                <a:solidFill>
                  <a:srgbClr val="002060"/>
                </a:solidFill>
              </a:rPr>
              <a:t>Variables locales, solo son accesibles dentro de una función.</a:t>
            </a:r>
          </a:p>
          <a:p>
            <a:r>
              <a:rPr lang="es-MX" sz="2000" dirty="0">
                <a:solidFill>
                  <a:srgbClr val="002060"/>
                </a:solidFill>
              </a:rPr>
              <a:t>Variables estáticas, son accesibles globalmente en el mismo archivo.</a:t>
            </a:r>
          </a:p>
          <a:p>
            <a:r>
              <a:rPr lang="es-MX" sz="2000" dirty="0">
                <a:solidFill>
                  <a:srgbClr val="002060"/>
                </a:solidFill>
              </a:rPr>
              <a:t>Variables externas, han sido definidas en otro archivo y son visibles globalmente en el archivo donde se declaran.</a:t>
            </a:r>
          </a:p>
          <a:p>
            <a:r>
              <a:rPr lang="es-MX" sz="2000" dirty="0">
                <a:solidFill>
                  <a:srgbClr val="002060"/>
                </a:solidFill>
              </a:rPr>
              <a:t>Variables globales, son visibles en el archivo, y puede declararse una referencia externa a la misma en otro archivo.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00EA47-64A3-0804-38A3-4ECB8F8CD424}"/>
              </a:ext>
            </a:extLst>
          </p:cNvPr>
          <p:cNvSpPr/>
          <p:nvPr/>
        </p:nvSpPr>
        <p:spPr>
          <a:xfrm>
            <a:off x="8461095" y="2992582"/>
            <a:ext cx="2341492" cy="103711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96AA17-1D2C-18FB-34CC-144B0A3B26DD}"/>
              </a:ext>
            </a:extLst>
          </p:cNvPr>
          <p:cNvSpPr/>
          <p:nvPr/>
        </p:nvSpPr>
        <p:spPr>
          <a:xfrm>
            <a:off x="8461095" y="2222154"/>
            <a:ext cx="2341492" cy="27378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643C4A-A4A9-F15F-EDFC-374CD51DAA64}"/>
              </a:ext>
            </a:extLst>
          </p:cNvPr>
          <p:cNvSpPr/>
          <p:nvPr/>
        </p:nvSpPr>
        <p:spPr>
          <a:xfrm>
            <a:off x="8465746" y="2495941"/>
            <a:ext cx="2341492" cy="27378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AD4F26-40A8-2516-260B-3DD099AE73DE}"/>
              </a:ext>
            </a:extLst>
          </p:cNvPr>
          <p:cNvSpPr/>
          <p:nvPr/>
        </p:nvSpPr>
        <p:spPr>
          <a:xfrm>
            <a:off x="8461095" y="1944102"/>
            <a:ext cx="2341492" cy="27378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4254D34-CC2D-8592-88A9-2FAC90269698}"/>
              </a:ext>
            </a:extLst>
          </p:cNvPr>
          <p:cNvSpPr txBox="1">
            <a:spLocks/>
          </p:cNvSpPr>
          <p:nvPr/>
        </p:nvSpPr>
        <p:spPr>
          <a:xfrm>
            <a:off x="8418632" y="1402253"/>
            <a:ext cx="2926958" cy="31072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VariableD;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static VariableE;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extern variableF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void MyFunction(void)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int localA;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36838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 animBg="1"/>
      <p:bldP spid="7" grpId="1" animBg="1"/>
      <p:bldP spid="8" grpId="0" animBg="1"/>
      <p:bldP spid="8" grpId="1" animBg="1"/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AB83B6A-DE1E-A2B2-BB48-18F3034E92F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b="12038"/>
          <a:stretch/>
        </p:blipFill>
        <p:spPr>
          <a:xfrm>
            <a:off x="-1687" y="0"/>
            <a:ext cx="12193687" cy="603244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7BB518D-B868-71DC-3A21-90BF36FC1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MX" sz="2800" dirty="0">
                <a:solidFill>
                  <a:schemeClr val="bg1"/>
                </a:solidFill>
              </a:rPr>
              <a:t>Tipos en C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90E2BA2-066A-5ECD-7C59-AC8BC649960F}"/>
              </a:ext>
            </a:extLst>
          </p:cNvPr>
          <p:cNvSpPr txBox="1">
            <a:spLocks/>
          </p:cNvSpPr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1700" dirty="0">
                <a:solidFill>
                  <a:schemeClr val="bg1"/>
                </a:solidFill>
              </a:rPr>
              <a:t>Números</a:t>
            </a:r>
          </a:p>
          <a:p>
            <a:pPr lvl="1"/>
            <a:r>
              <a:rPr lang="es-MX" sz="1700" dirty="0">
                <a:solidFill>
                  <a:schemeClr val="bg1"/>
                </a:solidFill>
              </a:rPr>
              <a:t>Entero, flotante, byte</a:t>
            </a:r>
          </a:p>
          <a:p>
            <a:r>
              <a:rPr lang="es-MX" sz="1700" dirty="0">
                <a:solidFill>
                  <a:schemeClr val="bg1"/>
                </a:solidFill>
              </a:rPr>
              <a:t>Caracteres</a:t>
            </a:r>
          </a:p>
          <a:p>
            <a:pPr lvl="1"/>
            <a:r>
              <a:rPr lang="es-MX" sz="1700" dirty="0" err="1">
                <a:solidFill>
                  <a:schemeClr val="bg1"/>
                </a:solidFill>
              </a:rPr>
              <a:t>Caracter</a:t>
            </a:r>
            <a:endParaRPr lang="es-MX" sz="1700" dirty="0">
              <a:solidFill>
                <a:schemeClr val="bg1"/>
              </a:solidFill>
            </a:endParaRPr>
          </a:p>
          <a:p>
            <a:r>
              <a:rPr lang="es-MX" sz="1700" dirty="0">
                <a:solidFill>
                  <a:schemeClr val="bg1"/>
                </a:solidFill>
              </a:rPr>
              <a:t>Cadenas de caracteres</a:t>
            </a:r>
          </a:p>
          <a:p>
            <a:pPr lvl="1"/>
            <a:r>
              <a:rPr lang="es-MX" sz="1700" dirty="0">
                <a:solidFill>
                  <a:schemeClr val="bg1"/>
                </a:solidFill>
              </a:rPr>
              <a:t>No existen</a:t>
            </a:r>
          </a:p>
          <a:p>
            <a:pPr lvl="1" algn="just"/>
            <a:r>
              <a:rPr lang="es-MX" sz="1700" dirty="0">
                <a:solidFill>
                  <a:schemeClr val="bg1"/>
                </a:solidFill>
              </a:rPr>
              <a:t>Se implementan como un arreglo de caracteres</a:t>
            </a:r>
          </a:p>
          <a:p>
            <a:pPr lvl="1" algn="just"/>
            <a:r>
              <a:rPr lang="es-MX" sz="1700" dirty="0">
                <a:solidFill>
                  <a:schemeClr val="bg1"/>
                </a:solidFill>
              </a:rPr>
              <a:t>No existen manipulaciones directas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11C59D4C-10E9-0CD2-54F6-0988102CA087}"/>
              </a:ext>
            </a:extLst>
          </p:cNvPr>
          <p:cNvSpPr txBox="1">
            <a:spLocks/>
          </p:cNvSpPr>
          <p:nvPr/>
        </p:nvSpPr>
        <p:spPr>
          <a:xfrm>
            <a:off x="5178711" y="-35596"/>
            <a:ext cx="7052292" cy="3931547"/>
          </a:xfrm>
          <a:prstGeom prst="rect">
            <a:avLst/>
          </a:prstGeom>
          <a:solidFill>
            <a:schemeClr val="accent1">
              <a:lumMod val="75000"/>
              <a:alpha val="84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25400"/>
          </a:effectLst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#include &lt;string.h&gt;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noProof="1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int main(void)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    char text[50];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noProof="1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    printf("%s", text);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    strcpy(text, "Hola!");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    printf("%s", text);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    strcat(text, " Ya estamos por terminar!");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    printf("%s", text);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    strcat(text, "\r\n");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    printf("%s", text);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    printf("Tenemos %d caracteres en la cadena '%s’”, strlen(text), text);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    return 0;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64607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4C48B-8F44-CBB8-6EA6-F3D5A576A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Globales y locales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4093FBEC-CDEF-A098-77BA-CBA4F2C93D6B}"/>
              </a:ext>
            </a:extLst>
          </p:cNvPr>
          <p:cNvSpPr txBox="1"/>
          <p:nvPr/>
        </p:nvSpPr>
        <p:spPr>
          <a:xfrm>
            <a:off x="5573486" y="5789755"/>
            <a:ext cx="66185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/>
              <a:t>Fuente: </a:t>
            </a:r>
            <a:r>
              <a:rPr lang="es-MX" sz="1100" dirty="0">
                <a:solidFill>
                  <a:srgbClr val="0070C0"/>
                </a:solidFill>
              </a:rPr>
              <a:t>https://hackthedeveloper.com/memory-layout-c-program/</a:t>
            </a:r>
          </a:p>
        </p:txBody>
      </p:sp>
      <p:pic>
        <p:nvPicPr>
          <p:cNvPr id="1026" name="Picture 2" descr="Memory Layout of C Program">
            <a:extLst>
              <a:ext uri="{FF2B5EF4-FFF2-40B4-BE49-F238E27FC236}">
                <a16:creationId xmlns:a16="http://schemas.microsoft.com/office/drawing/2014/main" id="{6FFC9DF4-99BF-D5B9-297F-A65D742FB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206" y="1690688"/>
            <a:ext cx="5231953" cy="373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DF9A001-12E6-2BBC-6532-F01D6C38E7EB}"/>
              </a:ext>
            </a:extLst>
          </p:cNvPr>
          <p:cNvSpPr/>
          <p:nvPr/>
        </p:nvSpPr>
        <p:spPr>
          <a:xfrm>
            <a:off x="3404260" y="1642753"/>
            <a:ext cx="5553693" cy="2569029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2865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91007"/>
            <a:ext cx="6123446" cy="5847606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void MyFunction(void)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localA = 3;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int main(void)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 = 4;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 = 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MyFunction();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b="1" noProof="1">
              <a:solidFill>
                <a:srgbClr val="002060"/>
              </a:solidFill>
            </a:endParaRPr>
          </a:p>
        </p:txBody>
      </p:sp>
      <p:pic>
        <p:nvPicPr>
          <p:cNvPr id="2050" name="Picture 2" descr="a cat typing code, anime cartoon">
            <a:extLst>
              <a:ext uri="{FF2B5EF4-FFF2-40B4-BE49-F238E27FC236}">
                <a16:creationId xmlns:a16="http://schemas.microsoft.com/office/drawing/2014/main" id="{C6B54DF4-AE41-E471-FB57-C077E9657F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CFEFD"/>
              </a:clrFrom>
              <a:clrTo>
                <a:srgbClr val="FCFE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6733" y="5176003"/>
            <a:ext cx="1055267" cy="105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4717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91007"/>
            <a:ext cx="6123446" cy="5847606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void MyFunction(void)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int localA;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int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localA = 3;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int main(void)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int localA = 4;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int localB = 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MyFunction();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b="1" noProof="1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8FCDC56-3A67-59EB-36AC-D274E60D4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040" y="745430"/>
            <a:ext cx="5613689" cy="4769095"/>
          </a:xfrm>
          <a:prstGeom prst="rect">
            <a:avLst/>
          </a:prstGeom>
        </p:spPr>
      </p:pic>
      <p:sp>
        <p:nvSpPr>
          <p:cNvPr id="2" name="Speech Bubble: Rectangle 1">
            <a:extLst>
              <a:ext uri="{FF2B5EF4-FFF2-40B4-BE49-F238E27FC236}">
                <a16:creationId xmlns:a16="http://schemas.microsoft.com/office/drawing/2014/main" id="{E96958E4-FBA6-4931-EDD7-94091B321766}"/>
              </a:ext>
            </a:extLst>
          </p:cNvPr>
          <p:cNvSpPr/>
          <p:nvPr/>
        </p:nvSpPr>
        <p:spPr>
          <a:xfrm>
            <a:off x="3514590" y="3692269"/>
            <a:ext cx="1352098" cy="498370"/>
          </a:xfrm>
          <a:prstGeom prst="wedgeRectCallout">
            <a:avLst>
              <a:gd name="adj1" fmla="val 144221"/>
              <a:gd name="adj2" fmla="val 152650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002060"/>
                </a:solidFill>
              </a:rPr>
              <a:t>Interrupción</a:t>
            </a:r>
          </a:p>
        </p:txBody>
      </p:sp>
      <p:sp>
        <p:nvSpPr>
          <p:cNvPr id="3" name="Speech Bubble: Rectangle 2">
            <a:extLst>
              <a:ext uri="{FF2B5EF4-FFF2-40B4-BE49-F238E27FC236}">
                <a16:creationId xmlns:a16="http://schemas.microsoft.com/office/drawing/2014/main" id="{84E3A3C4-3F78-F3AA-6626-B0AD545DB7B7}"/>
              </a:ext>
            </a:extLst>
          </p:cNvPr>
          <p:cNvSpPr/>
          <p:nvPr/>
        </p:nvSpPr>
        <p:spPr>
          <a:xfrm>
            <a:off x="6198393" y="2764215"/>
            <a:ext cx="1261092" cy="498370"/>
          </a:xfrm>
          <a:prstGeom prst="wedgeRectCallout">
            <a:avLst>
              <a:gd name="adj1" fmla="val 221892"/>
              <a:gd name="adj2" fmla="val -353437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002060"/>
                </a:solidFill>
              </a:rPr>
              <a:t>Brincar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08630712-2B70-A58E-5C60-7A78A2599408}"/>
              </a:ext>
            </a:extLst>
          </p:cNvPr>
          <p:cNvSpPr/>
          <p:nvPr/>
        </p:nvSpPr>
        <p:spPr>
          <a:xfrm>
            <a:off x="9393907" y="2765625"/>
            <a:ext cx="1261092" cy="498370"/>
          </a:xfrm>
          <a:prstGeom prst="wedgeRectCallout">
            <a:avLst>
              <a:gd name="adj1" fmla="val 30397"/>
              <a:gd name="adj2" fmla="val -354306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002060"/>
                </a:solidFill>
              </a:rPr>
              <a:t>Reiniciar</a:t>
            </a: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F8C4F147-14E9-F8B5-5498-3D882E0978C9}"/>
              </a:ext>
            </a:extLst>
          </p:cNvPr>
          <p:cNvSpPr/>
          <p:nvPr/>
        </p:nvSpPr>
        <p:spPr>
          <a:xfrm>
            <a:off x="10530044" y="3318165"/>
            <a:ext cx="1261092" cy="498370"/>
          </a:xfrm>
          <a:prstGeom prst="wedgeRectCallout">
            <a:avLst>
              <a:gd name="adj1" fmla="val -37554"/>
              <a:gd name="adj2" fmla="val -463871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002060"/>
                </a:solidFill>
              </a:rPr>
              <a:t>Detener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507C8287-F9B0-01E6-2513-BCE6686195A6}"/>
              </a:ext>
            </a:extLst>
          </p:cNvPr>
          <p:cNvSpPr/>
          <p:nvPr/>
        </p:nvSpPr>
        <p:spPr>
          <a:xfrm>
            <a:off x="8132815" y="3318165"/>
            <a:ext cx="1261092" cy="498370"/>
          </a:xfrm>
          <a:prstGeom prst="wedgeRectCallout">
            <a:avLst>
              <a:gd name="adj1" fmla="val 109321"/>
              <a:gd name="adj2" fmla="val -461263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002060"/>
                </a:solidFill>
              </a:rPr>
              <a:t>Regresar</a:t>
            </a:r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75B0DC20-2BA9-9EE2-6122-5FD8930E1A09}"/>
              </a:ext>
            </a:extLst>
          </p:cNvPr>
          <p:cNvSpPr/>
          <p:nvPr/>
        </p:nvSpPr>
        <p:spPr>
          <a:xfrm>
            <a:off x="7567741" y="2764215"/>
            <a:ext cx="1261092" cy="498370"/>
          </a:xfrm>
          <a:prstGeom prst="wedgeRectCallout">
            <a:avLst>
              <a:gd name="adj1" fmla="val 133711"/>
              <a:gd name="adj2" fmla="val -350828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002060"/>
                </a:solidFill>
              </a:rPr>
              <a:t>Entrar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83E2E74D-735D-1DB5-BDF0-CF6C8B5B0C10}"/>
              </a:ext>
            </a:extLst>
          </p:cNvPr>
          <p:cNvSpPr/>
          <p:nvPr/>
        </p:nvSpPr>
        <p:spPr>
          <a:xfrm>
            <a:off x="5107035" y="1876539"/>
            <a:ext cx="1261092" cy="498370"/>
          </a:xfrm>
          <a:prstGeom prst="wedgeRectCallout">
            <a:avLst>
              <a:gd name="adj1" fmla="val 283404"/>
              <a:gd name="adj2" fmla="val -187350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002060"/>
                </a:solidFill>
              </a:rPr>
              <a:t>Continuar</a:t>
            </a:r>
          </a:p>
        </p:txBody>
      </p:sp>
    </p:spTree>
    <p:extLst>
      <p:ext uri="{BB962C8B-B14F-4D97-AF65-F5344CB8AC3E}">
        <p14:creationId xmlns:p14="http://schemas.microsoft.com/office/powerpoint/2010/main" val="3060774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91007"/>
            <a:ext cx="6123446" cy="5847606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void MyFunction(void)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localA = 3;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int main(void)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 = 4;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 = 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MyFunction();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b="1" noProof="1">
              <a:solidFill>
                <a:srgbClr val="00206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E827F-3F4E-D358-8113-4A4065ECF1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074"/>
          <a:stretch/>
        </p:blipFill>
        <p:spPr>
          <a:xfrm>
            <a:off x="8960179" y="1126240"/>
            <a:ext cx="2385315" cy="224801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CEF676-DC0C-A6D2-304B-9584177FAE21}"/>
              </a:ext>
            </a:extLst>
          </p:cNvPr>
          <p:cNvCxnSpPr>
            <a:cxnSpLocks/>
          </p:cNvCxnSpPr>
          <p:nvPr/>
        </p:nvCxnSpPr>
        <p:spPr>
          <a:xfrm flipV="1">
            <a:off x="6060374" y="2485901"/>
            <a:ext cx="2996540" cy="1840676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97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91007"/>
            <a:ext cx="6123446" cy="5847606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void MyFunction(void)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localA = 3;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int main(void)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 = 4;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 = 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MyFunction();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b="1" noProof="1">
              <a:solidFill>
                <a:srgbClr val="00206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E827F-3F4E-D358-8113-4A4065ECF1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074"/>
          <a:stretch/>
        </p:blipFill>
        <p:spPr>
          <a:xfrm>
            <a:off x="8960179" y="1126240"/>
            <a:ext cx="2385315" cy="224801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CEF676-DC0C-A6D2-304B-9584177FAE21}"/>
              </a:ext>
            </a:extLst>
          </p:cNvPr>
          <p:cNvCxnSpPr>
            <a:cxnSpLocks/>
          </p:cNvCxnSpPr>
          <p:nvPr/>
        </p:nvCxnSpPr>
        <p:spPr>
          <a:xfrm flipV="1">
            <a:off x="6032440" y="2652193"/>
            <a:ext cx="3011886" cy="2140823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365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91007"/>
            <a:ext cx="6123446" cy="5847606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void MyFunction(void)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localA = 3;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int main(void)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 = 4;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 = 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MyFunction();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b="1" noProof="1">
              <a:solidFill>
                <a:srgbClr val="00206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E827F-3F4E-D358-8113-4A4065ECF1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074"/>
          <a:stretch/>
        </p:blipFill>
        <p:spPr>
          <a:xfrm>
            <a:off x="8960179" y="1126240"/>
            <a:ext cx="2385315" cy="224801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CEF676-DC0C-A6D2-304B-9584177FAE21}"/>
              </a:ext>
            </a:extLst>
          </p:cNvPr>
          <p:cNvCxnSpPr>
            <a:cxnSpLocks/>
          </p:cNvCxnSpPr>
          <p:nvPr/>
        </p:nvCxnSpPr>
        <p:spPr>
          <a:xfrm>
            <a:off x="6096000" y="1724792"/>
            <a:ext cx="2978662" cy="1083413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503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35060-907E-C540-0AD2-565B9783A54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6338" y="91007"/>
            <a:ext cx="6123446" cy="5847606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void MyFunction(void)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localA = 3;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int main(void)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localA = 4;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localB = 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int localC;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localC = localA + localB;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MyFunction();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   printf("A = %d, B = %d, C = %d\r\n", localA, localB, localC);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b="1" noProof="1">
              <a:solidFill>
                <a:srgbClr val="00206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E827F-3F4E-D358-8113-4A4065ECF1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074"/>
          <a:stretch/>
        </p:blipFill>
        <p:spPr>
          <a:xfrm>
            <a:off x="8960179" y="1126240"/>
            <a:ext cx="2385315" cy="224801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CEF676-DC0C-A6D2-304B-9584177FAE21}"/>
              </a:ext>
            </a:extLst>
          </p:cNvPr>
          <p:cNvCxnSpPr>
            <a:cxnSpLocks/>
          </p:cNvCxnSpPr>
          <p:nvPr/>
        </p:nvCxnSpPr>
        <p:spPr>
          <a:xfrm>
            <a:off x="6032440" y="2413843"/>
            <a:ext cx="3029221" cy="546039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39973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A.Center">
      <a:majorFont>
        <a:latin typeface="iCiel Gotham Medium"/>
        <a:ea typeface=""/>
        <a:cs typeface=""/>
      </a:majorFont>
      <a:minorFont>
        <a:latin typeface="iCiel 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5EC1DBDEC5148AE19910B182849E5" ma:contentTypeVersion="0" ma:contentTypeDescription="Create a new document." ma:contentTypeScope="" ma:versionID="c3ce45cf46f70e1b1d43eec66fa7a80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0590304-B6E9-47AD-8A02-3984C6468F92}"/>
</file>

<file path=customXml/itemProps2.xml><?xml version="1.0" encoding="utf-8"?>
<ds:datastoreItem xmlns:ds="http://schemas.openxmlformats.org/officeDocument/2006/customXml" ds:itemID="{53D0E013-B45E-46C2-8374-2986D49D71D2}">
  <ds:schemaRefs>
    <ds:schemaRef ds:uri="http://schemas.microsoft.com/office/2006/metadata/properties"/>
    <ds:schemaRef ds:uri="http://schemas.microsoft.com/office/infopath/2007/PartnerControls"/>
    <ds:schemaRef ds:uri="25b3c11b-597b-4b73-a5a2-56be5020cb14"/>
    <ds:schemaRef ds:uri="23cca52a-82bf-45d7-9230-54f4983d2fe8"/>
  </ds:schemaRefs>
</ds:datastoreItem>
</file>

<file path=customXml/itemProps3.xml><?xml version="1.0" encoding="utf-8"?>
<ds:datastoreItem xmlns:ds="http://schemas.openxmlformats.org/officeDocument/2006/customXml" ds:itemID="{42D57F14-E44D-4C9E-8409-E7647E45B4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4189</TotalTime>
  <Words>2847</Words>
  <Application>Microsoft Office PowerPoint</Application>
  <PresentationFormat>Widescreen</PresentationFormat>
  <Paragraphs>339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Consolas</vt:lpstr>
      <vt:lpstr>iCiel Gotham Medium</vt:lpstr>
      <vt:lpstr>Tema de Office</vt:lpstr>
      <vt:lpstr>Lenguaje C avanzado</vt:lpstr>
      <vt:lpstr>Variables</vt:lpstr>
      <vt:lpstr>Globales y locales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Compilación de un programa en C</vt:lpstr>
      <vt:lpstr>Proyecto</vt:lpstr>
      <vt:lpstr>PowerPoint Presentation</vt:lpstr>
      <vt:lpstr>PowerPoint Presentation</vt:lpstr>
      <vt:lpstr>PowerPoint Presentation</vt:lpstr>
      <vt:lpstr>Actualizar la tarea</vt:lpstr>
      <vt:lpstr>Actualizar la tarea</vt:lpstr>
      <vt:lpstr>PowerPoint Presentation</vt:lpstr>
      <vt:lpstr>PowerPoint Presentation</vt:lpstr>
      <vt:lpstr>Variables</vt:lpstr>
      <vt:lpstr>Tipos en 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VERONICA LICON HUERTA</dc:creator>
  <cp:lastModifiedBy>Felipe Arias</cp:lastModifiedBy>
  <cp:revision>53</cp:revision>
  <dcterms:created xsi:type="dcterms:W3CDTF">2023-06-13T23:37:32Z</dcterms:created>
  <dcterms:modified xsi:type="dcterms:W3CDTF">2023-06-30T22:21:06Z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0x010100DD15EC1DBDEC5148AE19910B182849E5</vt:lpwstr>
  </property>
  <property fmtid="{D5CDD505-2E9C-101B-9397-08002B2CF9AE}" pid="3" name="MediaServiceImageTags">
    <vt:lpwstr/>
  </property>
</Properties>
</file>

<file path=docProps/thumbnail.jpeg>
</file>